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0" r:id="rId3"/>
    <p:sldId id="257" r:id="rId4"/>
    <p:sldId id="263" r:id="rId5"/>
    <p:sldId id="267" r:id="rId6"/>
    <p:sldId id="258" r:id="rId7"/>
    <p:sldId id="259" r:id="rId8"/>
    <p:sldId id="264" r:id="rId9"/>
    <p:sldId id="260" r:id="rId10"/>
    <p:sldId id="261" r:id="rId11"/>
    <p:sldId id="262" r:id="rId12"/>
    <p:sldId id="268" r:id="rId13"/>
    <p:sldId id="266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CF876-93A4-4F64-90B9-9B7E4EC4BFA9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AB9B9-D833-491A-9396-594D8961F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883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AB9B9-D833-491A-9396-594D8961FFE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9DEF0-185A-44F2-84F5-2C9854652B2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9DEF0-185A-44F2-84F5-2C9854652B2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AB9B9-D833-491A-9396-594D8961FFE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9DEF0-185A-44F2-84F5-2C9854652B2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9DEF0-185A-44F2-84F5-2C9854652B2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AB9B9-D833-491A-9396-594D8961FFE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9DEF0-185A-44F2-84F5-2C9854652B2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9DEF0-185A-44F2-84F5-2C9854652B2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9DEF0-185A-44F2-84F5-2C9854652B2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D991-C8B5-4207-BD2F-4EA2982FDD7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52A3-CF40-49FE-9E96-CB79C48DA7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D991-C8B5-4207-BD2F-4EA2982FDD7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52A3-CF40-49FE-9E96-CB79C48D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D991-C8B5-4207-BD2F-4EA2982FDD7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52A3-CF40-49FE-9E96-CB79C48D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D991-C8B5-4207-BD2F-4EA2982FDD7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52A3-CF40-49FE-9E96-CB79C48D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D991-C8B5-4207-BD2F-4EA2982FDD7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52A3-CF40-49FE-9E96-CB79C48D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D991-C8B5-4207-BD2F-4EA2982FDD7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52A3-CF40-49FE-9E96-CB79C48D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D991-C8B5-4207-BD2F-4EA2982FDD7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52A3-CF40-49FE-9E96-CB79C48D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D991-C8B5-4207-BD2F-4EA2982FDD7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52A3-CF40-49FE-9E96-CB79C48D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D991-C8B5-4207-BD2F-4EA2982FDD7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52A3-CF40-49FE-9E96-CB79C48D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D991-C8B5-4207-BD2F-4EA2982FDD7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52A3-CF40-49FE-9E96-CB79C48DA7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B76D991-C8B5-4207-BD2F-4EA2982FDD7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79552A3-CF40-49FE-9E96-CB79C48D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B76D991-C8B5-4207-BD2F-4EA2982FDD70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79552A3-CF40-49FE-9E96-CB79C48DA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acle.com/technetwork/database/options/compression/faq-092157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chris.ruel@pti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8077200" cy="3581400"/>
          </a:xfrm>
        </p:spPr>
        <p:txBody>
          <a:bodyPr>
            <a:normAutofit/>
          </a:bodyPr>
          <a:lstStyle/>
          <a:p>
            <a:r>
              <a:rPr lang="en-US" sz="3600" dirty="0"/>
              <a:t>Oracle "Total Recall": Not the Awesome 80s Movie </a:t>
            </a:r>
            <a:r>
              <a:rPr lang="en-US" sz="3600" dirty="0" smtClean="0"/>
              <a:t> You’re </a:t>
            </a:r>
            <a:r>
              <a:rPr lang="en-US" sz="3600" dirty="0"/>
              <a:t>Thinking </a:t>
            </a:r>
            <a:r>
              <a:rPr lang="en-US" sz="3600" dirty="0" smtClean="0"/>
              <a:t>Of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Or…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Oracle 11g: Flashback Data Archive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419600"/>
            <a:ext cx="6400800" cy="1752600"/>
          </a:xfrm>
        </p:spPr>
        <p:txBody>
          <a:bodyPr/>
          <a:lstStyle/>
          <a:p>
            <a:pPr algn="l"/>
            <a:r>
              <a:rPr lang="en-US" dirty="0" smtClean="0"/>
              <a:t>Chris Ruel</a:t>
            </a:r>
          </a:p>
          <a:p>
            <a:pPr algn="l"/>
            <a:r>
              <a:rPr lang="en-US" dirty="0" smtClean="0"/>
              <a:t>chris.ruel@pti.net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Flashback Data Archive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CREATE TABLESPACE fbda_1yr DATAFILE ‘+DATA1’;</a:t>
            </a:r>
          </a:p>
          <a:p>
            <a:pPr marL="514350" indent="-514350">
              <a:buAutoNum type="arabicPeriod"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CREATE FLASHBACK ARCHIVE FBDA1</a:t>
            </a:r>
          </a:p>
          <a:p>
            <a:pPr marL="514350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TABLESPACE fbda_1yr QUOTA 10G RETENTION 1 YEAR;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FLASHBACK ARCHIVE FBDA1;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</a:p>
          <a:p>
            <a:pPr marL="514350" indent="-514350">
              <a:buNone/>
            </a:pPr>
            <a:r>
              <a:rPr lang="en-US" dirty="0" smtClean="0"/>
              <a:t>…six months later…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SELECT *</a:t>
            </a:r>
          </a:p>
          <a:p>
            <a:pPr marL="514350" indent="-51435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emp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AS OF TIMESTAMP SYSDATE – 180;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NO FLASHBACK ARCHIVE;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Flashback Data Archive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DBA_FLASHBACK_ARCHIVE</a:t>
            </a:r>
          </a:p>
          <a:p>
            <a:r>
              <a:rPr lang="en-US" dirty="0" smtClean="0"/>
              <a:t>DBA_FLASHBACK_ARCHIVE_TABLES</a:t>
            </a:r>
          </a:p>
          <a:p>
            <a:r>
              <a:rPr lang="en-US" dirty="0" smtClean="0"/>
              <a:t>DBA_FLASHBACK_ARCHIVE_TS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Since You’re Licensing Advanced Compression…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OLTP Table Compression</a:t>
            </a:r>
          </a:p>
          <a:p>
            <a:r>
              <a:rPr lang="en-US" dirty="0" smtClean="0"/>
              <a:t>File Compression and De-duplication</a:t>
            </a:r>
          </a:p>
          <a:p>
            <a:r>
              <a:rPr lang="en-US" dirty="0" smtClean="0"/>
              <a:t>Advanced RMAN Compression – 2.5x faster than “regular” backup compression</a:t>
            </a:r>
          </a:p>
          <a:p>
            <a:r>
              <a:rPr lang="en-US" dirty="0" smtClean="0"/>
              <a:t>DataPump Compression</a:t>
            </a:r>
          </a:p>
          <a:p>
            <a:r>
              <a:rPr lang="en-US" dirty="0" smtClean="0"/>
              <a:t>Network Compression for </a:t>
            </a:r>
            <a:r>
              <a:rPr lang="en-US" dirty="0" err="1" smtClean="0"/>
              <a:t>DataGuard</a:t>
            </a:r>
            <a:r>
              <a:rPr lang="en-US" dirty="0" smtClean="0"/>
              <a:t> and RAC</a:t>
            </a:r>
          </a:p>
          <a:p>
            <a:r>
              <a:rPr lang="en-US" dirty="0" smtClean="0"/>
              <a:t>Net result can be enhanced performance across memory, disk, and network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178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Compression Works in 11g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Rows are inserted uncompressed</a:t>
            </a:r>
          </a:p>
          <a:p>
            <a:r>
              <a:rPr lang="en-US" dirty="0" smtClean="0"/>
              <a:t>Block reaches PCTFREE threshold</a:t>
            </a:r>
          </a:p>
          <a:p>
            <a:r>
              <a:rPr lang="en-US" dirty="0" smtClean="0"/>
              <a:t>Triggers compression</a:t>
            </a:r>
          </a:p>
          <a:p>
            <a:pPr lvl="1"/>
            <a:r>
              <a:rPr lang="en-US" dirty="0" smtClean="0"/>
              <a:t>Compression always occurs while block in memory</a:t>
            </a:r>
          </a:p>
          <a:p>
            <a:r>
              <a:rPr lang="en-US" dirty="0" smtClean="0"/>
              <a:t>More inserts uncompressed</a:t>
            </a:r>
          </a:p>
          <a:p>
            <a:r>
              <a:rPr lang="en-US" dirty="0" smtClean="0"/>
              <a:t>Block Reaches PCTFREE threshold again</a:t>
            </a:r>
          </a:p>
          <a:p>
            <a:r>
              <a:rPr lang="en-US" dirty="0" smtClean="0"/>
              <a:t>Triggers compression</a:t>
            </a:r>
          </a:p>
          <a:p>
            <a:r>
              <a:rPr lang="en-US" dirty="0" smtClean="0"/>
              <a:t>…and so on</a:t>
            </a:r>
          </a:p>
          <a:p>
            <a:endParaRPr lang="en-US" dirty="0"/>
          </a:p>
          <a:p>
            <a:pPr marL="118872" indent="0">
              <a:buNone/>
            </a:pPr>
            <a:r>
              <a:rPr lang="en-US" dirty="0" smtClean="0"/>
              <a:t>Advanced Compression FAQ:</a:t>
            </a:r>
          </a:p>
          <a:p>
            <a:pPr marL="118872" indent="0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www.oracle.com/technetwork/database/options/compression/faq-092157.html</a:t>
            </a:r>
            <a:endParaRPr lang="en-US" dirty="0" smtClean="0"/>
          </a:p>
          <a:p>
            <a:pPr marL="11887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4970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dirty="0" smtClean="0"/>
              <a:t>Chris Ruel</a:t>
            </a:r>
          </a:p>
          <a:p>
            <a:pPr marL="118872" indent="0">
              <a:buNone/>
            </a:pPr>
            <a:r>
              <a:rPr lang="en-US" dirty="0" smtClean="0">
                <a:hlinkClick r:id="rId2"/>
              </a:rPr>
              <a:t>chris.ruel@pti.net</a:t>
            </a:r>
            <a:endParaRPr lang="en-US" dirty="0" smtClean="0"/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202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Oracle “Total Recall”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00200"/>
            <a:ext cx="3381375" cy="4589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19399" y="6248400"/>
            <a:ext cx="3305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* Image used without permission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65674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Flashback Data Archive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Track all changes to a record during its lifetime</a:t>
            </a:r>
          </a:p>
          <a:p>
            <a:r>
              <a:rPr lang="en-US" dirty="0" smtClean="0"/>
              <a:t>No need to code complex triggers and history tables</a:t>
            </a:r>
          </a:p>
          <a:p>
            <a:r>
              <a:rPr lang="en-US" dirty="0" smtClean="0"/>
              <a:t>No need to write complex application logic to retrieve historical data</a:t>
            </a:r>
          </a:p>
          <a:p>
            <a:r>
              <a:rPr lang="en-US" dirty="0" smtClean="0"/>
              <a:t>Completely transparent, secure and efficient</a:t>
            </a:r>
          </a:p>
          <a:p>
            <a:r>
              <a:rPr lang="en-US" dirty="0" smtClean="0"/>
              <a:t>AKA: “Oracle Total Recall”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Archiving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Developers and DBAs use</a:t>
            </a:r>
          </a:p>
          <a:p>
            <a:pPr lvl="1"/>
            <a:r>
              <a:rPr lang="en-US" dirty="0" smtClean="0"/>
              <a:t>Database Triggers</a:t>
            </a:r>
          </a:p>
          <a:p>
            <a:pPr lvl="1"/>
            <a:r>
              <a:rPr lang="en-US" dirty="0" smtClean="0"/>
              <a:t>application code</a:t>
            </a:r>
          </a:p>
          <a:p>
            <a:r>
              <a:rPr lang="en-US" dirty="0" smtClean="0"/>
              <a:t>Database triggers can record before values and move them to “History” table</a:t>
            </a:r>
          </a:p>
          <a:p>
            <a:r>
              <a:rPr lang="en-US" dirty="0" smtClean="0"/>
              <a:t>Application must have built-in modules to query different tables to view historical data</a:t>
            </a:r>
          </a:p>
          <a:p>
            <a:r>
              <a:rPr lang="en-US" dirty="0" smtClean="0"/>
              <a:t>Storage can be overwhelming</a:t>
            </a:r>
          </a:p>
          <a:p>
            <a:pPr lvl="1"/>
            <a:r>
              <a:rPr lang="en-US" dirty="0" smtClean="0"/>
              <a:t>Compression is an afterthought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2728"/>
          </a:xfrm>
        </p:spPr>
        <p:txBody>
          <a:bodyPr>
            <a:normAutofit/>
          </a:bodyPr>
          <a:lstStyle/>
          <a:p>
            <a:r>
              <a:rPr lang="en-US" dirty="0" smtClean="0"/>
              <a:t>Traditional Archiving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8872" indent="0">
              <a:buNone/>
            </a:pPr>
            <a:r>
              <a:rPr lang="en-US" dirty="0" smtClean="0"/>
              <a:t>Traditional TRIGGER based archiving:</a:t>
            </a:r>
          </a:p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r>
              <a:rPr lang="en-US" dirty="0" smtClean="0"/>
              <a:t>EMPLOYEES</a:t>
            </a:r>
          </a:p>
          <a:p>
            <a:pPr marL="118872" indent="0">
              <a:buNone/>
            </a:pPr>
            <a:r>
              <a:rPr lang="en-US" dirty="0" smtClean="0"/>
              <a:t>EMPLOYEES_HIST</a:t>
            </a:r>
          </a:p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r>
              <a:rPr lang="en-US" dirty="0" smtClean="0"/>
              <a:t>Trigger in place on EMPLOYEES for UPDATES, DELETE, etc. to MOVE/COPY rows.</a:t>
            </a:r>
          </a:p>
          <a:p>
            <a:pPr marL="118872" indent="0">
              <a:buNone/>
            </a:pPr>
            <a:endParaRPr lang="en-US" dirty="0"/>
          </a:p>
          <a:p>
            <a:r>
              <a:rPr lang="en-US" dirty="0" smtClean="0"/>
              <a:t>Hundreds/thousands of tables duplicated</a:t>
            </a:r>
          </a:p>
          <a:p>
            <a:r>
              <a:rPr lang="en-US" dirty="0" smtClean="0"/>
              <a:t>Hundreds/thousands of triggers to manage</a:t>
            </a:r>
          </a:p>
          <a:p>
            <a:r>
              <a:rPr lang="en-US" dirty="0" smtClean="0"/>
              <a:t>Massive Shared Pool – performance disadvantage</a:t>
            </a:r>
          </a:p>
          <a:p>
            <a:r>
              <a:rPr lang="en-US" dirty="0" smtClean="0"/>
              <a:t>Massive effort for maintenance on objects, code, and space</a:t>
            </a:r>
          </a:p>
          <a:p>
            <a:r>
              <a:rPr lang="en-US" dirty="0" smtClean="0"/>
              <a:t>Retention Maintenance – usually does not happen</a:t>
            </a:r>
          </a:p>
          <a:p>
            <a:r>
              <a:rPr lang="en-US" dirty="0" smtClean="0"/>
              <a:t>Need completely separate SQL code to access history</a:t>
            </a:r>
          </a:p>
          <a:p>
            <a:r>
              <a:rPr lang="en-US" dirty="0" smtClean="0"/>
              <a:t>Easy to tamper with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396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Flashback Data Archive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Data stored in compressed form</a:t>
            </a:r>
          </a:p>
          <a:p>
            <a:r>
              <a:rPr lang="en-US" dirty="0" smtClean="0"/>
              <a:t>Increased storage</a:t>
            </a:r>
          </a:p>
          <a:p>
            <a:pPr lvl="1"/>
            <a:r>
              <a:rPr lang="en-US" dirty="0" smtClean="0"/>
              <a:t>You specify retention</a:t>
            </a:r>
          </a:p>
          <a:p>
            <a:r>
              <a:rPr lang="en-US" dirty="0" smtClean="0"/>
              <a:t>Other resources conserved</a:t>
            </a:r>
          </a:p>
          <a:p>
            <a:pPr lvl="1"/>
            <a:r>
              <a:rPr lang="en-US" dirty="0" smtClean="0"/>
              <a:t>CPU, UNDO, Developer</a:t>
            </a:r>
          </a:p>
          <a:p>
            <a:r>
              <a:rPr lang="en-US" dirty="0" smtClean="0"/>
              <a:t>Operations that would invalidate history are disallowed</a:t>
            </a:r>
          </a:p>
          <a:p>
            <a:pPr lvl="1"/>
            <a:r>
              <a:rPr lang="en-US" dirty="0" smtClean="0"/>
              <a:t>DROP</a:t>
            </a:r>
          </a:p>
          <a:p>
            <a:pPr lvl="1"/>
            <a:r>
              <a:rPr lang="en-US" dirty="0" smtClean="0"/>
              <a:t>TRUNCATE</a:t>
            </a:r>
          </a:p>
          <a:p>
            <a:r>
              <a:rPr lang="en-US" dirty="0" smtClean="0"/>
              <a:t>No possibility to modify historical data</a:t>
            </a:r>
          </a:p>
          <a:p>
            <a:pPr lvl="1"/>
            <a:r>
              <a:rPr lang="en-US" dirty="0" smtClean="0"/>
              <a:t>Very safe from tampering</a:t>
            </a:r>
          </a:p>
          <a:p>
            <a:r>
              <a:rPr lang="en-US" dirty="0" smtClean="0"/>
              <a:t>Takes UNDO out of the picture for longer, separately managed retention periods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Flashback Data Archive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FBDA is an online operation</a:t>
            </a:r>
          </a:p>
          <a:p>
            <a:r>
              <a:rPr lang="en-US" dirty="0" smtClean="0"/>
              <a:t>View data as it existed in the past, right now</a:t>
            </a:r>
          </a:p>
          <a:p>
            <a:r>
              <a:rPr lang="en-US" dirty="0" smtClean="0"/>
              <a:t>Granular down to the table</a:t>
            </a:r>
          </a:p>
          <a:p>
            <a:r>
              <a:rPr lang="en-US" dirty="0" smtClean="0"/>
              <a:t>Ability to go to different points in time for different rows</a:t>
            </a:r>
          </a:p>
          <a:p>
            <a:r>
              <a:rPr lang="en-US" dirty="0" smtClean="0"/>
              <a:t>In contrast to Flashback Database:</a:t>
            </a:r>
          </a:p>
          <a:p>
            <a:pPr lvl="1"/>
            <a:r>
              <a:rPr lang="en-US" dirty="0" smtClean="0"/>
              <a:t>Physically takes the entire database back in time</a:t>
            </a:r>
          </a:p>
          <a:p>
            <a:pPr lvl="1"/>
            <a:r>
              <a:rPr lang="en-US" dirty="0" smtClean="0"/>
              <a:t>Offline operation</a:t>
            </a:r>
          </a:p>
          <a:p>
            <a:pPr lvl="1"/>
            <a:r>
              <a:rPr lang="en-US" dirty="0" smtClean="0"/>
              <a:t>Can only be done at database level, for one time period (Consistent Database View)</a:t>
            </a:r>
          </a:p>
          <a:p>
            <a:pPr lvl="1"/>
            <a:r>
              <a:rPr lang="en-US" dirty="0" smtClean="0"/>
              <a:t>More for recovery than tracking history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UNDO Flashback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Oracle 9i introduced “Flashback Query”</a:t>
            </a:r>
          </a:p>
          <a:p>
            <a:r>
              <a:rPr lang="en-US" dirty="0" smtClean="0"/>
              <a:t>Based on UNDO tablespace size and UNDO_RETENTION settings, DBAs could determine how far back undo data was stored</a:t>
            </a:r>
          </a:p>
          <a:p>
            <a:r>
              <a:rPr lang="en-US" dirty="0" smtClean="0"/>
              <a:t>Requires massive amount of UNDO storage to go back for lengthy time periods</a:t>
            </a:r>
          </a:p>
          <a:p>
            <a:r>
              <a:rPr lang="en-US" dirty="0" smtClean="0"/>
              <a:t>ALL data changes are saved for the longest period – no customization</a:t>
            </a:r>
          </a:p>
          <a:p>
            <a:r>
              <a:rPr lang="en-US" dirty="0" smtClean="0"/>
              <a:t>Configuration </a:t>
            </a:r>
            <a:r>
              <a:rPr lang="en-US" dirty="0"/>
              <a:t>i</a:t>
            </a:r>
            <a:r>
              <a:rPr lang="en-US" dirty="0" smtClean="0"/>
              <a:t>s not an exact science for space consumption</a:t>
            </a:r>
          </a:p>
          <a:p>
            <a:r>
              <a:rPr lang="en-US" dirty="0" smtClean="0"/>
              <a:t>No guarantee (until 10g)</a:t>
            </a:r>
          </a:p>
          <a:p>
            <a:pPr lvl="1"/>
            <a:r>
              <a:rPr lang="en-US" dirty="0" smtClean="0"/>
              <a:t>RETENTION GUARANTEE</a:t>
            </a:r>
          </a:p>
          <a:p>
            <a:pPr lvl="1"/>
            <a:r>
              <a:rPr lang="en-US" dirty="0" smtClean="0"/>
              <a:t>Could result in Database Hanging Issues instead of ORA-01555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Flashback Data Archive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Group objects according to retention periods</a:t>
            </a:r>
          </a:p>
          <a:p>
            <a:r>
              <a:rPr lang="en-US" dirty="0" smtClean="0"/>
              <a:t>Create different </a:t>
            </a:r>
            <a:r>
              <a:rPr lang="en-US" dirty="0" err="1" smtClean="0"/>
              <a:t>tablespaces</a:t>
            </a:r>
            <a:r>
              <a:rPr lang="en-US" dirty="0" smtClean="0"/>
              <a:t> to hold FBDA data with different retention periods</a:t>
            </a:r>
          </a:p>
          <a:p>
            <a:pPr lvl="1"/>
            <a:r>
              <a:rPr lang="en-US" dirty="0" smtClean="0"/>
              <a:t>One for 1 year retention</a:t>
            </a:r>
          </a:p>
          <a:p>
            <a:pPr lvl="1"/>
            <a:r>
              <a:rPr lang="en-US" dirty="0" smtClean="0"/>
              <a:t>One for 2 year retention</a:t>
            </a:r>
          </a:p>
          <a:p>
            <a:pPr lvl="1"/>
            <a:r>
              <a:rPr lang="en-US" dirty="0" smtClean="0"/>
              <a:t>One for 5 year retention</a:t>
            </a:r>
          </a:p>
          <a:p>
            <a:pPr lvl="1"/>
            <a:r>
              <a:rPr lang="en-US" dirty="0" smtClean="0"/>
              <a:t>etc…</a:t>
            </a:r>
          </a:p>
          <a:p>
            <a:r>
              <a:rPr lang="en-US" dirty="0" smtClean="0"/>
              <a:t>Indexes are not maintained for FBDA data, but you can create appropriate ones yourself</a:t>
            </a:r>
          </a:p>
          <a:p>
            <a:r>
              <a:rPr lang="en-US" dirty="0" smtClean="0"/>
              <a:t>Data is automatically purged from FBDA day after retention expires</a:t>
            </a:r>
          </a:p>
          <a:p>
            <a:r>
              <a:rPr lang="en-US" dirty="0" smtClean="0"/>
              <a:t>Set QUOTAS on Flashback Archives for growth</a:t>
            </a:r>
          </a:p>
          <a:p>
            <a:pPr lvl="1"/>
            <a:r>
              <a:rPr lang="en-US" dirty="0" smtClean="0"/>
              <a:t>If quota is met, new transactions will be blocked!</a:t>
            </a:r>
          </a:p>
          <a:p>
            <a:pPr lvl="1"/>
            <a:r>
              <a:rPr lang="en-US" dirty="0" smtClean="0"/>
              <a:t>Keep an eye on space usage.  Check Alert Log.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338</TotalTime>
  <Words>610</Words>
  <Application>Microsoft Office PowerPoint</Application>
  <PresentationFormat>On-screen Show (4:3)</PresentationFormat>
  <Paragraphs>125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Oracle "Total Recall": Not the Awesome 80s Movie  You’re Thinking Of  Or…  Oracle 11g: Flashback Data Archive</vt:lpstr>
      <vt:lpstr>Oracle “Total Recall”</vt:lpstr>
      <vt:lpstr>Flashback Data Archive</vt:lpstr>
      <vt:lpstr>Traditional Archiving</vt:lpstr>
      <vt:lpstr>Traditional Archiving</vt:lpstr>
      <vt:lpstr>Flashback Data Archive</vt:lpstr>
      <vt:lpstr>Flashback Data Archive</vt:lpstr>
      <vt:lpstr>UNDO Flashback</vt:lpstr>
      <vt:lpstr>Flashback Data Archive</vt:lpstr>
      <vt:lpstr>Flashback Data Archive Example</vt:lpstr>
      <vt:lpstr>Flashback Data Archive Views</vt:lpstr>
      <vt:lpstr>Since You’re Licensing Advanced Compression…</vt:lpstr>
      <vt:lpstr>How Compression Works in 11g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Oracle 11g: Flashback Data Archive</dc:title>
  <dc:creator>chris.ruel</dc:creator>
  <cp:lastModifiedBy>jfurois</cp:lastModifiedBy>
  <cp:revision>12</cp:revision>
  <dcterms:created xsi:type="dcterms:W3CDTF">2009-03-27T20:13:14Z</dcterms:created>
  <dcterms:modified xsi:type="dcterms:W3CDTF">2012-04-24T20:02:53Z</dcterms:modified>
</cp:coreProperties>
</file>